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1"/>
  </p:sldMasterIdLst>
  <p:notesMasterIdLst>
    <p:notesMasterId r:id="rId8"/>
  </p:notesMasterIdLst>
  <p:sldIdLst>
    <p:sldId id="256" r:id="rId2"/>
    <p:sldId id="261" r:id="rId3"/>
    <p:sldId id="262" r:id="rId4"/>
    <p:sldId id="263" r:id="rId5"/>
    <p:sldId id="257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0E9E01-A013-2F47-ACFC-02178EF362D8}" v="51" dt="2025-07-16T06:56:55.1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54" autoAdjust="0"/>
    <p:restoredTop sz="82819" autoAdjust="0"/>
  </p:normalViewPr>
  <p:slideViewPr>
    <p:cSldViewPr snapToGrid="0">
      <p:cViewPr varScale="1">
        <p:scale>
          <a:sx n="68" d="100"/>
          <a:sy n="68" d="100"/>
        </p:scale>
        <p:origin x="859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FAF9B-DBFB-4B47-8870-5A44C034F7CC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30925-29E1-495E-9F0A-E330755148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4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30925-29E1-495E-9F0A-E33075514877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1102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30925-29E1-495E-9F0A-E33075514877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732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30925-29E1-495E-9F0A-E33075514877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1468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30925-29E1-495E-9F0A-E33075514877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720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649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262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0784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2949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648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7963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3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9513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898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1369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C72CD97-265D-46EE-9494-EBE3025A9F39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3E8A544E-05B3-4099-957A-F96796EF54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182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7820"/>
            <a:ext cx="9144000" cy="2708145"/>
          </a:xfrm>
          <a:noFill/>
        </p:spPr>
        <p:txBody>
          <a:bodyPr>
            <a:normAutofit fontScale="90000"/>
            <a:scene3d>
              <a:camera prst="orthographicFront"/>
              <a:lightRig rig="threePt" dir="t"/>
            </a:scene3d>
            <a:sp3d>
              <a:bevelT w="19050"/>
            </a:sp3d>
          </a:bodyPr>
          <a:lstStyle/>
          <a:p>
            <a:pPr algn="ctr"/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br>
              <a:rPr lang="en-IN" sz="4000" dirty="0"/>
            </a:br>
            <a:r>
              <a:rPr lang="en-US" sz="4000" dirty="0">
                <a:solidFill>
                  <a:schemeClr val="tx1"/>
                </a:solidFill>
                <a:latin typeface="Arial Black" panose="020B0A04020102020204" pitchFamily="34" charset="0"/>
              </a:rPr>
              <a:t>ANNUAL PEDAGOGICAL PLAN FOR LEADING THE TEACHING –LEARNING PROCESS </a:t>
            </a:r>
            <a:br>
              <a:rPr lang="en-US" sz="40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br>
              <a:rPr lang="en-US" sz="40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endParaRPr lang="en-IN" sz="4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80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endParaRPr lang="en-IN" sz="28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endParaRPr lang="en-IN" sz="2800" b="1" dirty="0">
              <a:latin typeface="Bradley Hand ITC" panose="03070402050302030203" pitchFamily="66" charset="0"/>
            </a:endParaRPr>
          </a:p>
          <a:p>
            <a:endParaRPr lang="en-IN" sz="28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r>
              <a:rPr lang="en-IN" sz="28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SCHOOL NAME</a:t>
            </a:r>
            <a:r>
              <a:rPr lang="en-IN" sz="2800" b="1" dirty="0">
                <a:solidFill>
                  <a:schemeClr val="tx1"/>
                </a:solidFill>
                <a:latin typeface="Brush Script MT" panose="03060802040406070304" pitchFamily="66" charset="0"/>
              </a:rPr>
              <a:t>:  </a:t>
            </a:r>
            <a:r>
              <a:rPr lang="en-IN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SHRI SHIKSHAYATAN SCHOOL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                         11 LORD SINHA ROAD,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                          KOLKATA- 700071</a:t>
            </a:r>
            <a:endParaRPr lang="en-IN" sz="2800" b="1" dirty="0">
              <a:solidFill>
                <a:schemeClr val="tx1"/>
              </a:solidFill>
              <a:latin typeface="Brush Script MT" panose="03060802040406070304" pitchFamily="66" charset="0"/>
            </a:endParaRPr>
          </a:p>
          <a:p>
            <a:r>
              <a:rPr lang="en-IN" sz="24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AFFILIATION NUMBER</a:t>
            </a:r>
            <a:r>
              <a:rPr lang="en-IN" sz="2400" b="1" dirty="0">
                <a:solidFill>
                  <a:schemeClr val="tx1"/>
                </a:solidFill>
                <a:latin typeface="Brush Script MT" panose="03060802040406070304" pitchFamily="66" charset="0"/>
              </a:rPr>
              <a:t>  </a:t>
            </a:r>
            <a:r>
              <a:rPr lang="en-IN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2430151</a:t>
            </a:r>
            <a:r>
              <a:rPr lang="en-IN" sz="2400" b="1" dirty="0">
                <a:solidFill>
                  <a:schemeClr val="tx1"/>
                </a:solidFill>
                <a:latin typeface="Brush Script MT" panose="03060802040406070304" pitchFamily="66" charset="0"/>
              </a:rPr>
              <a:t> </a:t>
            </a:r>
            <a:r>
              <a:rPr lang="en-IN" sz="24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School code:</a:t>
            </a:r>
            <a:r>
              <a:rPr lang="en-IN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15707         </a:t>
            </a:r>
          </a:p>
          <a:p>
            <a:r>
              <a:rPr lang="en-IN" sz="24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ACADEMIC SESSION</a:t>
            </a:r>
            <a:r>
              <a:rPr lang="en-IN" sz="2400" b="1" dirty="0">
                <a:solidFill>
                  <a:schemeClr val="tx1"/>
                </a:solidFill>
                <a:latin typeface="Brush Script MT" panose="03060802040406070304" pitchFamily="66" charset="0"/>
              </a:rPr>
              <a:t>:</a:t>
            </a:r>
            <a:r>
              <a:rPr lang="en-IN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 2026-2027</a:t>
            </a:r>
          </a:p>
          <a:p>
            <a:r>
              <a:rPr lang="en-IN" sz="24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PRINCIPAL’S NAME</a:t>
            </a:r>
            <a:r>
              <a:rPr lang="en-IN" sz="2400" b="1" dirty="0">
                <a:solidFill>
                  <a:schemeClr val="tx1"/>
                </a:solidFill>
                <a:latin typeface="Brush Script MT" panose="03060802040406070304" pitchFamily="66" charset="0"/>
              </a:rPr>
              <a:t>:</a:t>
            </a:r>
            <a:r>
              <a:rPr lang="en-IN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 Mrs. SANGEETA TANDON </a:t>
            </a:r>
            <a:endParaRPr lang="en-IN" sz="3600" b="1" dirty="0">
              <a:solidFill>
                <a:schemeClr val="tx1"/>
              </a:solidFill>
              <a:highlight>
                <a:srgbClr val="00FF00"/>
              </a:highlight>
              <a:latin typeface="Arial Black" panose="020B0A04020102020204" pitchFamily="34" charset="0"/>
            </a:endParaRPr>
          </a:p>
          <a:p>
            <a:endParaRPr lang="en-IN" sz="2400" b="1" dirty="0">
              <a:latin typeface="Arial Black" panose="020B0A04020102020204" pitchFamily="34" charset="0"/>
            </a:endParaRPr>
          </a:p>
          <a:p>
            <a:pPr algn="ctr"/>
            <a:r>
              <a:rPr lang="en-IN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ANNUAL PEDAGOGICAL PLAN FOR DEVELOPING A LEARNING CULTURE </a:t>
            </a:r>
          </a:p>
          <a:p>
            <a:endParaRPr lang="en-IN" sz="2400" b="1" dirty="0">
              <a:latin typeface="Arial Black" panose="020B0A04020102020204" pitchFamily="34" charset="0"/>
            </a:endParaRPr>
          </a:p>
          <a:p>
            <a:endParaRPr lang="en-IN" sz="2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en-IN" sz="2400" b="1" dirty="0">
                <a:latin typeface="Arial Black" panose="020B0A04020102020204" pitchFamily="34" charset="0"/>
              </a:rPr>
              <a:t>         </a:t>
            </a:r>
          </a:p>
          <a:p>
            <a:r>
              <a:rPr lang="en-IN" sz="2400" b="1" dirty="0">
                <a:latin typeface="Arial Black" panose="020B0A04020102020204" pitchFamily="34" charset="0"/>
              </a:rPr>
              <a:t>    </a:t>
            </a:r>
          </a:p>
          <a:p>
            <a:endParaRPr lang="en-IN" sz="2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en-IN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      </a:t>
            </a:r>
          </a:p>
          <a:p>
            <a:r>
              <a:rPr lang="en-IN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                        </a:t>
            </a:r>
          </a:p>
          <a:p>
            <a:pPr algn="l"/>
            <a:endParaRPr lang="en-IN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r>
              <a:rPr lang="en-IN" sz="1000" b="1" dirty="0">
                <a:solidFill>
                  <a:schemeClr val="tx1"/>
                </a:solidFill>
                <a:latin typeface="Arial Black" panose="020B0A040201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Slide :1</a:t>
            </a:r>
            <a:endParaRPr lang="en-IN" sz="1000" b="1" dirty="0">
              <a:solidFill>
                <a:schemeClr val="tx1"/>
              </a:solidFill>
              <a:latin typeface="Brush Script MT" panose="03060802040406070304" pitchFamily="66" charset="0"/>
            </a:endParaRPr>
          </a:p>
          <a:p>
            <a:pPr algn="l"/>
            <a:r>
              <a:rPr lang="en-IN" sz="2800" b="1" dirty="0">
                <a:solidFill>
                  <a:schemeClr val="tx1"/>
                </a:solidFill>
              </a:rPr>
              <a:t> </a:t>
            </a:r>
            <a:endParaRPr lang="en-IN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042" y="0"/>
            <a:ext cx="1258957" cy="12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91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887"/>
            <a:ext cx="12191999" cy="13208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IN" sz="2800" b="1" dirty="0">
                <a:solidFill>
                  <a:schemeClr val="tx1"/>
                </a:solidFill>
                <a:latin typeface="Algerian" panose="04020705040A02060702" pitchFamily="82" charset="0"/>
              </a:rPr>
              <a:t>VISION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400" dirty="0">
                <a:solidFill>
                  <a:schemeClr val="tx1"/>
                </a:solidFill>
              </a:rPr>
              <a:t>To impart value based education to students so that they are competent to handle global challenges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361687"/>
            <a:ext cx="12191998" cy="549631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2800" b="1" dirty="0">
                <a:latin typeface="Algerian" panose="04020705040A02060702" pitchFamily="82" charset="0"/>
              </a:rPr>
              <a:t>SCHOOL MISSION </a:t>
            </a:r>
          </a:p>
          <a:p>
            <a:pPr marL="0" indent="0" algn="just">
              <a:buNone/>
            </a:pPr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next three years( 2024-2027) the school will: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Motivate students to evolve as life long learners through innovative learning practices, fostering communicative and application skills to achieve intellectual and personal excellence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Inculcate values to be aware of social and environmental challenges through active participation in collaborative projects and international exchanges striving towards borderless education 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a diverse and inclusive culture promoting universal acceptance to become empathetic, adaptable change makers of the evolving global community 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2</a:t>
            </a:r>
          </a:p>
          <a:p>
            <a:pPr algn="just"/>
            <a:endParaRPr lang="en-IN" dirty="0"/>
          </a:p>
          <a:p>
            <a:pPr algn="just"/>
            <a:endParaRPr lang="en-IN" dirty="0">
              <a:solidFill>
                <a:schemeClr val="tx1"/>
              </a:solidFill>
            </a:endParaRPr>
          </a:p>
          <a:p>
            <a:pPr algn="just"/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71" y="189572"/>
            <a:ext cx="725476" cy="86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42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04" y="69821"/>
            <a:ext cx="12165495" cy="867528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br>
              <a:rPr lang="en-IN" sz="2800" b="1" dirty="0">
                <a:solidFill>
                  <a:schemeClr val="tx1"/>
                </a:solidFill>
              </a:rPr>
            </a:br>
            <a:r>
              <a:rPr lang="en-IN" sz="2800" b="1" dirty="0">
                <a:solidFill>
                  <a:schemeClr val="tx1"/>
                </a:solidFill>
              </a:rPr>
              <a:t>Descriptor 4:Developing a Learning Culture </a:t>
            </a:r>
            <a:br>
              <a:rPr lang="en-IN" sz="2800" b="1" dirty="0">
                <a:solidFill>
                  <a:schemeClr val="tx1"/>
                </a:solidFill>
              </a:rPr>
            </a:br>
            <a:r>
              <a:rPr lang="en-IN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52" y="867529"/>
            <a:ext cx="12152244" cy="1027531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2800" b="1" dirty="0"/>
              <a:t>Actionable: Develop policies and systems that support a culture of learning by including all stakeholders</a:t>
            </a:r>
          </a:p>
          <a:p>
            <a:pPr marL="0" indent="0" algn="ctr">
              <a:buNone/>
            </a:pPr>
            <a:endParaRPr lang="en-IN" sz="5900" b="1" dirty="0"/>
          </a:p>
        </p:txBody>
      </p:sp>
      <p:sp>
        <p:nvSpPr>
          <p:cNvPr id="4" name="Rectangle 3"/>
          <p:cNvSpPr/>
          <p:nvPr/>
        </p:nvSpPr>
        <p:spPr>
          <a:xfrm>
            <a:off x="13252" y="1735057"/>
            <a:ext cx="12138992" cy="51229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</a:endParaRPr>
          </a:p>
          <a:p>
            <a:pPr algn="ctr"/>
            <a:r>
              <a:rPr lang="en-IN" sz="2800" dirty="0">
                <a:solidFill>
                  <a:schemeClr val="tx1"/>
                </a:solidFill>
              </a:rPr>
              <a:t>SUB ACTIONABLES : KEY WORDS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solidFill>
                  <a:schemeClr val="tx1"/>
                </a:solidFill>
              </a:rPr>
              <a:t>Transparent communication amongst stakeholders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1"/>
                </a:solidFill>
              </a:rPr>
              <a:t>Formulate policies on child protection, health and safety </a:t>
            </a:r>
            <a:endParaRPr lang="en-IN" sz="28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1"/>
                </a:solidFill>
              </a:rPr>
              <a:t>Establish mechanism and procedures for effectively implementing the policies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1"/>
                </a:solidFill>
              </a:rPr>
              <a:t>Invite stakeholders to support learning and areas of academic concern, if any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1"/>
                </a:solidFill>
              </a:rPr>
              <a:t> Analyze and interpret data to identify learning gaps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1"/>
                </a:solidFill>
              </a:rPr>
              <a:t>Monitor and assess progress; Reflect and refine practices </a:t>
            </a:r>
            <a:endParaRPr lang="en-IN" sz="2800" dirty="0">
              <a:solidFill>
                <a:schemeClr val="tx1"/>
              </a:solidFill>
            </a:endParaRPr>
          </a:p>
          <a:p>
            <a:r>
              <a:rPr lang="en-IN" sz="2800" dirty="0">
                <a:solidFill>
                  <a:schemeClr val="tx1"/>
                </a:solidFill>
              </a:rPr>
              <a:t>                                                                         </a:t>
            </a:r>
            <a:r>
              <a:rPr lang="en-IN" sz="1200" dirty="0">
                <a:solidFill>
                  <a:schemeClr val="tx1"/>
                </a:solidFill>
              </a:rPr>
              <a:t>slide 3</a:t>
            </a:r>
            <a:endParaRPr lang="en-IN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79" y="69821"/>
            <a:ext cx="685234" cy="79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0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218"/>
            <a:ext cx="12191999" cy="109418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n-US" sz="2400" b="1" dirty="0">
                <a:solidFill>
                  <a:schemeClr val="tx1"/>
                </a:solidFill>
              </a:rPr>
            </a:b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Descriptor 4 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IN" sz="2000" b="1" dirty="0"/>
              <a:t>Develop policies and systems that support a culture of learning by including all stakeholders</a:t>
            </a:r>
            <a:br>
              <a:rPr lang="en-US" sz="2000" b="1" dirty="0">
                <a:solidFill>
                  <a:schemeClr val="tx1"/>
                </a:solidFill>
              </a:rPr>
            </a:br>
            <a:r>
              <a:rPr lang="en-US" sz="2000" b="1" dirty="0"/>
              <a:t> 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664811"/>
              </p:ext>
            </p:extLst>
          </p:nvPr>
        </p:nvGraphicFramePr>
        <p:xfrm>
          <a:off x="128884" y="1417984"/>
          <a:ext cx="11917344" cy="543079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781911">
                  <a:extLst>
                    <a:ext uri="{9D8B030D-6E8A-4147-A177-3AD203B41FA5}">
                      <a16:colId xmlns:a16="http://schemas.microsoft.com/office/drawing/2014/main" val="1127970024"/>
                    </a:ext>
                  </a:extLst>
                </a:gridCol>
                <a:gridCol w="480825">
                  <a:extLst>
                    <a:ext uri="{9D8B030D-6E8A-4147-A177-3AD203B41FA5}">
                      <a16:colId xmlns:a16="http://schemas.microsoft.com/office/drawing/2014/main" val="2440901365"/>
                    </a:ext>
                  </a:extLst>
                </a:gridCol>
                <a:gridCol w="452543">
                  <a:extLst>
                    <a:ext uri="{9D8B030D-6E8A-4147-A177-3AD203B41FA5}">
                      <a16:colId xmlns:a16="http://schemas.microsoft.com/office/drawing/2014/main" val="1889221659"/>
                    </a:ext>
                  </a:extLst>
                </a:gridCol>
                <a:gridCol w="452542">
                  <a:extLst>
                    <a:ext uri="{9D8B030D-6E8A-4147-A177-3AD203B41FA5}">
                      <a16:colId xmlns:a16="http://schemas.microsoft.com/office/drawing/2014/main" val="3312504840"/>
                    </a:ext>
                  </a:extLst>
                </a:gridCol>
                <a:gridCol w="395974">
                  <a:extLst>
                    <a:ext uri="{9D8B030D-6E8A-4147-A177-3AD203B41FA5}">
                      <a16:colId xmlns:a16="http://schemas.microsoft.com/office/drawing/2014/main" val="1260484215"/>
                    </a:ext>
                  </a:extLst>
                </a:gridCol>
                <a:gridCol w="353549">
                  <a:extLst>
                    <a:ext uri="{9D8B030D-6E8A-4147-A177-3AD203B41FA5}">
                      <a16:colId xmlns:a16="http://schemas.microsoft.com/office/drawing/2014/main" val="2850086915"/>
                    </a:ext>
                  </a:extLst>
                </a:gridCol>
              </a:tblGrid>
              <a:tr h="1008027">
                <a:tc>
                  <a:txBody>
                    <a:bodyPr/>
                    <a:lstStyle/>
                    <a:p>
                      <a:r>
                        <a:rPr lang="en-IN" sz="1800" dirty="0">
                          <a:solidFill>
                            <a:schemeClr val="tx1"/>
                          </a:solidFill>
                        </a:rPr>
                        <a:t>Transparent communication amongst stakeholders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en-IN" sz="1800" b="0" baseline="0" dirty="0">
                          <a:solidFill>
                            <a:schemeClr val="tx1"/>
                          </a:solidFill>
                        </a:rPr>
                        <a:t>Define shared beliefs </a:t>
                      </a:r>
                      <a:endParaRPr lang="en-US" b="0" baseline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b="0" baseline="0" dirty="0"/>
                        <a:t> Establish an open-door policy and transparent communication system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903766"/>
                  </a:ext>
                </a:extLst>
              </a:tr>
              <a:tr h="13104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Formulate policies </a:t>
                      </a:r>
                      <a:endParaRPr lang="en-IN" b="1" dirty="0"/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en-IN" dirty="0"/>
                        <a:t> On child protection and safeguarding health and safety, cyber safety, behaviour management 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en-IN" dirty="0"/>
                        <a:t>On inclusion ;aligning with statutory laws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89532"/>
                  </a:ext>
                </a:extLst>
              </a:tr>
              <a:tr h="1037445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Establish mechanism and procedures for effectively implementing the policies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Set up committees with defined roles and responsibilities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Have SOPs  for effective implementation and standardization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985883"/>
                  </a:ext>
                </a:extLst>
              </a:tr>
              <a:tr h="13486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Invite stakeholders to support learning and areas of academic concern, if any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Discussions with students, teachers, parents, SMC members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Creating opportunities for learning by inviting alumni, parents and community members to serve as resource persons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689719"/>
                  </a:ext>
                </a:extLst>
              </a:tr>
              <a:tr h="726211">
                <a:tc>
                  <a:txBody>
                    <a:bodyPr/>
                    <a:lstStyle/>
                    <a:p>
                      <a:r>
                        <a:rPr lang="en-IN" b="1" dirty="0"/>
                        <a:t>Refine instructional practices based on data and analysis</a:t>
                      </a:r>
                      <a:r>
                        <a:rPr lang="en-IN" dirty="0"/>
                        <a:t>  </a:t>
                      </a:r>
                    </a:p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en-IN" dirty="0"/>
                        <a:t>Adjust pedagogy, pacing and strategies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91667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3" y="9218"/>
            <a:ext cx="719256" cy="78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38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635" y="143364"/>
            <a:ext cx="11410117" cy="69995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en-IN" sz="3100" dirty="0">
                <a:solidFill>
                  <a:schemeClr val="tx1"/>
                </a:solidFill>
              </a:rPr>
            </a:br>
            <a:br>
              <a:rPr lang="en-IN" sz="3100" dirty="0">
                <a:solidFill>
                  <a:schemeClr val="tx1"/>
                </a:solidFill>
              </a:rPr>
            </a:br>
            <a:r>
              <a:rPr lang="en-IN" sz="2200" dirty="0">
                <a:solidFill>
                  <a:schemeClr val="tx1"/>
                </a:solidFill>
              </a:rPr>
              <a:t>DESCRIPTOR 4: </a:t>
            </a:r>
            <a:r>
              <a:rPr lang="en-IN" sz="2000" b="1" dirty="0"/>
              <a:t>Develop policies and systems that support a culture of learning by including all stakeholders</a:t>
            </a:r>
            <a:br>
              <a:rPr lang="en-US" sz="3200" b="1" dirty="0">
                <a:solidFill>
                  <a:schemeClr val="tx1"/>
                </a:solidFill>
              </a:rPr>
            </a:br>
            <a:br>
              <a:rPr lang="en-US" sz="3100" dirty="0">
                <a:solidFill>
                  <a:schemeClr val="tx1"/>
                </a:solidFill>
              </a:rPr>
            </a:br>
            <a:r>
              <a:rPr lang="en-US" sz="3100" dirty="0">
                <a:solidFill>
                  <a:schemeClr val="tx1"/>
                </a:solidFill>
              </a:rPr>
              <a:t>  </a:t>
            </a:r>
            <a:r>
              <a:rPr lang="en-IN" sz="2400" dirty="0">
                <a:solidFill>
                  <a:schemeClr val="tx1"/>
                </a:solidFill>
              </a:rPr>
              <a:t> </a:t>
            </a:r>
            <a:br>
              <a:rPr lang="en-IN" dirty="0">
                <a:solidFill>
                  <a:schemeClr val="tx1"/>
                </a:solidFill>
              </a:rPr>
            </a:br>
            <a:endParaRPr lang="en-IN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6400897"/>
              </p:ext>
            </p:extLst>
          </p:nvPr>
        </p:nvGraphicFramePr>
        <p:xfrm>
          <a:off x="39754" y="576471"/>
          <a:ext cx="12191999" cy="10133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3429">
                  <a:extLst>
                    <a:ext uri="{9D8B030D-6E8A-4147-A177-3AD203B41FA5}">
                      <a16:colId xmlns:a16="http://schemas.microsoft.com/office/drawing/2014/main" val="1445626211"/>
                    </a:ext>
                  </a:extLst>
                </a:gridCol>
                <a:gridCol w="2756452">
                  <a:extLst>
                    <a:ext uri="{9D8B030D-6E8A-4147-A177-3AD203B41FA5}">
                      <a16:colId xmlns:a16="http://schemas.microsoft.com/office/drawing/2014/main" val="1481905760"/>
                    </a:ext>
                  </a:extLst>
                </a:gridCol>
                <a:gridCol w="2610678">
                  <a:extLst>
                    <a:ext uri="{9D8B030D-6E8A-4147-A177-3AD203B41FA5}">
                      <a16:colId xmlns:a16="http://schemas.microsoft.com/office/drawing/2014/main" val="3916119321"/>
                    </a:ext>
                  </a:extLst>
                </a:gridCol>
                <a:gridCol w="1762539">
                  <a:extLst>
                    <a:ext uri="{9D8B030D-6E8A-4147-A177-3AD203B41FA5}">
                      <a16:colId xmlns:a16="http://schemas.microsoft.com/office/drawing/2014/main" val="306952152"/>
                    </a:ext>
                  </a:extLst>
                </a:gridCol>
                <a:gridCol w="2022570">
                  <a:extLst>
                    <a:ext uri="{9D8B030D-6E8A-4147-A177-3AD203B41FA5}">
                      <a16:colId xmlns:a16="http://schemas.microsoft.com/office/drawing/2014/main" val="1332828797"/>
                    </a:ext>
                  </a:extLst>
                </a:gridCol>
                <a:gridCol w="1966331">
                  <a:extLst>
                    <a:ext uri="{9D8B030D-6E8A-4147-A177-3AD203B41FA5}">
                      <a16:colId xmlns:a16="http://schemas.microsoft.com/office/drawing/2014/main" val="2261276815"/>
                    </a:ext>
                  </a:extLst>
                </a:gridCol>
              </a:tblGrid>
              <a:tr h="337929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STEP</a:t>
                      </a:r>
                      <a:r>
                        <a:rPr lang="en-IN" baseline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1 </a:t>
                      </a:r>
                      <a:endParaRPr lang="en-IN" dirty="0">
                        <a:solidFill>
                          <a:schemeClr val="tx1"/>
                        </a:solidFill>
                        <a:latin typeface="Agency FB" panose="020B0503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STEP 2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STEP 3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STEP 4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STEP 5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STEP 6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165000"/>
                  </a:ext>
                </a:extLst>
              </a:tr>
              <a:tr h="1046564">
                <a:tc>
                  <a:txBody>
                    <a:bodyPr/>
                    <a:lstStyle/>
                    <a:p>
                      <a:r>
                        <a:rPr lang="en-IN" sz="1600" b="1" dirty="0"/>
                        <a:t>WHERE ARE WE AS A SCHOOL?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dirty="0">
                          <a:solidFill>
                            <a:schemeClr val="tx1"/>
                          </a:solidFill>
                        </a:rPr>
                        <a:t>WHAT DO WE NEED TO DO IN THE COMING YEAR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dirty="0">
                          <a:solidFill>
                            <a:schemeClr val="tx1"/>
                          </a:solidFill>
                        </a:rPr>
                        <a:t>HOW WILL WE ACHIEVE WHAT WE WANT TO DO?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dirty="0">
                          <a:solidFill>
                            <a:schemeClr val="tx1"/>
                          </a:solidFill>
                        </a:rPr>
                        <a:t>WHO</a:t>
                      </a:r>
                      <a:r>
                        <a:rPr lang="en-IN" sz="1600" b="1" baseline="0" dirty="0">
                          <a:solidFill>
                            <a:schemeClr val="tx1"/>
                          </a:solidFill>
                        </a:rPr>
                        <a:t> IS RESPONSIBLE ?</a:t>
                      </a:r>
                      <a:endParaRPr lang="en-IN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dirty="0">
                          <a:solidFill>
                            <a:schemeClr val="tx1"/>
                          </a:solidFill>
                        </a:rPr>
                        <a:t>WHAT IS THE TIMELINE FOR IMPLEMENTATION?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dirty="0">
                          <a:solidFill>
                            <a:schemeClr val="tx1"/>
                          </a:solidFill>
                        </a:rPr>
                        <a:t>WHAT WILL THE IMPACT LOOK LIKE</a:t>
                      </a:r>
                      <a:r>
                        <a:rPr lang="en-IN" sz="1600" b="1" baseline="0" dirty="0">
                          <a:solidFill>
                            <a:schemeClr val="tx1"/>
                          </a:solidFill>
                        </a:rPr>
                        <a:t> ?</a:t>
                      </a:r>
                      <a:endParaRPr lang="en-IN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108580"/>
                  </a:ext>
                </a:extLst>
              </a:tr>
              <a:tr h="8456684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We</a:t>
                      </a: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 are at 3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Self Improvement Plan will be made and gaps identified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Stakeholders  Committees will be established and required policies formulated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Effective implementation will be planned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</a:rPr>
                        <a:t>Systems for Continuous monitoring , reflection and  improvement will be in place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Completion of SQAAF, identification of gaps</a:t>
                      </a:r>
                    </a:p>
                    <a:p>
                      <a:pPr marL="285750" indent="-285750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SOPs, policies and parental calendar will be used to strengthen the process </a:t>
                      </a:r>
                    </a:p>
                    <a:p>
                      <a:pPr marL="285750" indent="-285750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Regular meetings with stakeholders to identify gaps and to support learning </a:t>
                      </a:r>
                    </a:p>
                    <a:p>
                      <a:pPr marL="285750" indent="-285750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Action research again to assess the entire procedure 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Principal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Head-mistress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Academic Coordinators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Heads of the departments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All subject teachers , admin and security , counsellors and special educators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By May 10, 2026</a:t>
                      </a: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, brainstorming sessions on data analyses will take place.</a:t>
                      </a:r>
                      <a:endParaRPr lang="en-US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Twice in a year, committees will meet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Periodic  review ,along with final review  in March 2027 will help </a:t>
                      </a:r>
                      <a:endParaRPr lang="en-IN" baseline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The school will</a:t>
                      </a: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 achieve the rating of 4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Greater interaction and support from  stakeholders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baseline="0" dirty="0">
                          <a:solidFill>
                            <a:schemeClr val="tx1"/>
                          </a:solidFill>
                        </a:rPr>
                        <a:t>An inclusive culture of learning will be created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IN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            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slide 5</a:t>
                      </a:r>
                      <a:endParaRPr lang="en-IN" sz="12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N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IN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IN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IN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N" sz="10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N" sz="10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N" sz="10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N" sz="10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N" sz="1000" b="1" baseline="0" dirty="0">
                          <a:solidFill>
                            <a:schemeClr val="tx1"/>
                          </a:solidFill>
                        </a:rPr>
                        <a:t>                 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N" sz="10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N" sz="10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IN" sz="1000" b="1" baseline="0" dirty="0">
                          <a:solidFill>
                            <a:schemeClr val="tx1"/>
                          </a:solidFill>
                        </a:rPr>
                        <a:t>  Slide :6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09779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77" y="143364"/>
            <a:ext cx="516836" cy="38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99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353015"/>
          </a:xfrm>
        </p:spPr>
        <p:txBody>
          <a:bodyPr>
            <a:normAutofit fontScale="90000"/>
          </a:bodyPr>
          <a:lstStyle/>
          <a:p>
            <a:r>
              <a:rPr lang="en-IN" dirty="0"/>
              <a:t>Shri Shikshayatan school </a:t>
            </a:r>
            <a:br>
              <a:rPr lang="en-IN" dirty="0"/>
            </a:br>
            <a:r>
              <a:rPr lang="en-IN" dirty="0"/>
              <a:t>11, Lord Sinha Road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212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3969834" y="334537"/>
            <a:ext cx="5519854" cy="79173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b="1" dirty="0"/>
              <a:t>       SHRI SHIKSHAYATAN SCHOOL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156204"/>
            <a:ext cx="457200" cy="5455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659" y="457609"/>
            <a:ext cx="457200" cy="54559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14398" y="5041462"/>
            <a:ext cx="358784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 you</a:t>
            </a:r>
          </a:p>
          <a:p>
            <a:pPr algn="ctr"/>
            <a:endParaRPr lang="en-US" sz="1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1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1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1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US" sz="1400">
                <a:ln w="22225">
                  <a:solidFill>
                    <a:schemeClr val="accent2"/>
                  </a:solidFill>
                  <a:prstDash val="solid"/>
                </a:ln>
                <a:latin typeface="Bradley Hand ITC" panose="03070402050302030203" pitchFamily="66" charset="0"/>
                <a:cs typeface="Arial" panose="020B0604020202020204" pitchFamily="34" charset="0"/>
              </a:rPr>
              <a:t>Slide 11</a:t>
            </a:r>
            <a:endParaRPr lang="en-US" sz="1400" dirty="0">
              <a:ln w="22225">
                <a:solidFill>
                  <a:schemeClr val="accent2"/>
                </a:solidFill>
                <a:prstDash val="solid"/>
              </a:ln>
              <a:latin typeface="Bradley Hand ITC" panose="03070402050302030203" pitchFamily="66" charset="0"/>
              <a:cs typeface="Arial" panose="020B0604020202020204" pitchFamily="34" charset="0"/>
            </a:endParaRPr>
          </a:p>
          <a:p>
            <a:pPr algn="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dirty="0">
                <a:ln w="22225">
                  <a:solidFill>
                    <a:schemeClr val="accent2"/>
                  </a:solidFill>
                  <a:prstDash val="solid"/>
                </a:ln>
              </a:rPr>
              <a:t> </a:t>
            </a:r>
            <a:endParaRPr lang="en-US" sz="5400" cap="none" spc="0" dirty="0">
              <a:ln w="22225">
                <a:solidFill>
                  <a:schemeClr val="accent2"/>
                </a:solidFill>
                <a:prstDash val="solid"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653877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13872</TotalTime>
  <Words>682</Words>
  <Application>Microsoft Office PowerPoint</Application>
  <PresentationFormat>Widescreen</PresentationFormat>
  <Paragraphs>125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Agency FB</vt:lpstr>
      <vt:lpstr>Algerian</vt:lpstr>
      <vt:lpstr>Arial</vt:lpstr>
      <vt:lpstr>Arial Black</vt:lpstr>
      <vt:lpstr>Bradley Hand ITC</vt:lpstr>
      <vt:lpstr>Brush Script MT</vt:lpstr>
      <vt:lpstr>Calibri</vt:lpstr>
      <vt:lpstr>Rockwell Extra Bold</vt:lpstr>
      <vt:lpstr>Wingdings</vt:lpstr>
      <vt:lpstr>Wood Type</vt:lpstr>
      <vt:lpstr>                  ANNUAL PEDAGOGICAL PLAN FOR LEADING THE TEACHING –LEARNING PROCESS   </vt:lpstr>
      <vt:lpstr>VISION  To impart value based education to students so that they are competent to handle global challenges </vt:lpstr>
      <vt:lpstr> Descriptor 4:Developing a Learning Culture   </vt:lpstr>
      <vt:lpstr>  Descriptor 4  Develop policies and systems that support a culture of learning by including all stakeholders  </vt:lpstr>
      <vt:lpstr>  DESCRIPTOR 4: Develop policies and systems that support a culture of learning by including all stakeholders      </vt:lpstr>
      <vt:lpstr>Shri Shikshayatan school  11, Lord Sinha Road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PEDAGOGICAL PLAN   SHRI SHIKSHAYATAN SCHOOL</dc:title>
  <dc:creator>princ</dc:creator>
  <cp:lastModifiedBy>SWAPAN CHANDRA NATH</cp:lastModifiedBy>
  <cp:revision>223</cp:revision>
  <dcterms:created xsi:type="dcterms:W3CDTF">2021-11-09T05:49:09Z</dcterms:created>
  <dcterms:modified xsi:type="dcterms:W3CDTF">2026-05-16T18:22:19Z</dcterms:modified>
</cp:coreProperties>
</file>